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8C74E0-674B-4825-BE33-6ED1267B905A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6136D9-1AF5-47FC-A7F7-E8B2C05AD4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2.4</a:t>
            </a:r>
            <a:br>
              <a:rPr lang="en-US" dirty="0"/>
            </a:br>
            <a:r>
              <a:rPr lang="en-US" dirty="0"/>
              <a:t>Compound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compound interest formula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54222"/>
              </p:ext>
            </p:extLst>
          </p:nvPr>
        </p:nvGraphicFramePr>
        <p:xfrm>
          <a:off x="609600" y="2438400"/>
          <a:ext cx="6998226" cy="409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2781000" imgH="1625400" progId="Equation.3">
                  <p:embed/>
                </p:oleObj>
              </mc:Choice>
              <mc:Fallback>
                <p:oleObj name="Equation" r:id="rId3" imgW="278100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6998226" cy="4090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76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Mike would invest the $5000 in a saving bond in an account that compounded monthly at the same rate of 5% per year, how much money he have after 10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57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/>
              <a:t>Use the compound interest formula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61431"/>
              </p:ext>
            </p:extLst>
          </p:nvPr>
        </p:nvGraphicFramePr>
        <p:xfrm>
          <a:off x="895644" y="1981200"/>
          <a:ext cx="6569612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2743200" imgH="1854200" progId="Equation.3">
                  <p:embed/>
                </p:oleObj>
              </mc:Choice>
              <mc:Fallback>
                <p:oleObj name="Equation" r:id="rId3" imgW="2743200" imgH="185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644" y="1981200"/>
                        <a:ext cx="6569612" cy="444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664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/>
              <a:t>Carmen deposits $25,000 into a certificate of deposit that guarantees 6.6% annual interest rate, compounded quarterly.  How much will be in the account at the end of five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0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compound interest formula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188070"/>
              </p:ext>
            </p:extLst>
          </p:nvPr>
        </p:nvGraphicFramePr>
        <p:xfrm>
          <a:off x="914400" y="2438400"/>
          <a:ext cx="6092825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2501640" imgH="1409400" progId="Equation.3">
                  <p:embed/>
                </p:oleObj>
              </mc:Choice>
              <mc:Fallback>
                <p:oleObj name="Equation" r:id="rId3" imgW="2501640" imgH="140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6092825" cy="337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65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Normally most banks do not use the simple interest to pay interest to their investors or costumers.  Usually interest is computed and then added to the principle periodically using a schedule.  This type of interest is referred to as </a:t>
            </a:r>
            <a:r>
              <a:rPr lang="en-US" b="1" dirty="0"/>
              <a:t>compound interest</a:t>
            </a:r>
            <a:r>
              <a:rPr lang="en-US" dirty="0"/>
              <a:t>.  Interest can be compounded daily, monthly, quarterly, or semiannually. </a:t>
            </a:r>
          </a:p>
        </p:txBody>
      </p:sp>
    </p:spTree>
    <p:extLst>
      <p:ext uri="{BB962C8B-B14F-4D97-AF65-F5344CB8AC3E}">
        <p14:creationId xmlns:p14="http://schemas.microsoft.com/office/powerpoint/2010/main" val="299353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Example 1</a:t>
            </a:r>
            <a:br>
              <a:rPr lang="en-US" sz="3200" dirty="0"/>
            </a:br>
            <a:r>
              <a:rPr lang="en-US" sz="3200" dirty="0"/>
              <a:t>(Using the simple interest formula to find the compound interest)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dirty="0"/>
              <a:t>Suppose $4000 is placed in a saving account for 2 years that compounds interest semiannually at a rate of 2% per year.  How much money would be in the saving account after 2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0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10200"/>
              </a:xfrm>
            </p:spPr>
            <p:txBody>
              <a:bodyPr/>
              <a:lstStyle/>
              <a:p>
                <a:r>
                  <a:rPr lang="en-US" dirty="0"/>
                  <a:t>During the time period of 2 years, interest will be computed 4 times.</a:t>
                </a:r>
              </a:p>
              <a:p>
                <a:pPr marL="0" indent="0">
                  <a:buNone/>
                </a:pPr>
                <a:r>
                  <a:rPr lang="en-US" b="1" dirty="0"/>
                  <a:t>Year 1 (First half of year)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endParaRPr lang="en-US" b="1" dirty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The new principle will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=$4000+$40=$4040.00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Year 1 (Second half of year)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The new principle will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=$4040+$40.40=$4080.40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10200"/>
              </a:xfrm>
              <a:blipFill rotWithShape="1">
                <a:blip r:embed="rId3"/>
                <a:stretch>
                  <a:fillRect l="-1111" t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017516"/>
              </p:ext>
            </p:extLst>
          </p:nvPr>
        </p:nvGraphicFramePr>
        <p:xfrm>
          <a:off x="457200" y="2362200"/>
          <a:ext cx="5534893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2768400" imgH="609480" progId="Equation.3">
                  <p:embed/>
                </p:oleObj>
              </mc:Choice>
              <mc:Fallback>
                <p:oleObj name="Equation" r:id="rId4" imgW="276840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5534893" cy="1217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188923"/>
              </p:ext>
            </p:extLst>
          </p:nvPr>
        </p:nvGraphicFramePr>
        <p:xfrm>
          <a:off x="609600" y="5257800"/>
          <a:ext cx="7320758" cy="4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7320758" cy="473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82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/>
              <a:lstStyle/>
              <a:p>
                <a:r>
                  <a:rPr lang="en-US" b="1" dirty="0"/>
                  <a:t>Year 2 (First half of year)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The new principle: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=$4080.40+$40.80=$4121.20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Year 2 (Second half of year)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The new principle: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=$4121.20+$41.21=$4162.41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 rotWithShape="1">
                <a:blip r:embed="rId3"/>
                <a:stretch>
                  <a:fillRect l="-1111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05825"/>
              </p:ext>
            </p:extLst>
          </p:nvPr>
        </p:nvGraphicFramePr>
        <p:xfrm>
          <a:off x="685800" y="1828800"/>
          <a:ext cx="71913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4" imgW="2882880" imgH="203040" progId="Equation.3">
                  <p:embed/>
                </p:oleObj>
              </mc:Choice>
              <mc:Fallback>
                <p:oleObj name="Equation" r:id="rId4" imgW="28828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7191375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307795"/>
              </p:ext>
            </p:extLst>
          </p:nvPr>
        </p:nvGraphicFramePr>
        <p:xfrm>
          <a:off x="533400" y="3962400"/>
          <a:ext cx="7548564" cy="53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6" imgW="2882880" imgH="203040" progId="Equation.3">
                  <p:embed/>
                </p:oleObj>
              </mc:Choice>
              <mc:Fallback>
                <p:oleObj name="Equation" r:id="rId6" imgW="28828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7548564" cy="533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76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Values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𝑝𝑟𝑖𝑛𝑐𝑖𝑝𝑙𝑒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𝑟𝑎𝑡𝑒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𝑡𝑖𝑚𝑒𝑠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𝑖𝑛𝑡𝑒𝑟𝑒𝑠𝑡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𝑐𝑜𝑚𝑝𝑢𝑡𝑒𝑑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𝑜𝑛𝑒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𝑦𝑒𝑎𝑟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𝑓𝑢𝑡𝑢𝑟𝑒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𝑉𝑎𝑙𝑢𝑒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𝐶𝑜𝑚𝑝𝑜𝑢𝑛𝑑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𝐼𝑛𝑡𝑒𝑟𝑒𝑠𝑡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96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Example 2 (Using the compound interest formula on example 1)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$4000 is placed in a saving account for 2 years that compounds interest semiannually at a rate of 2% per year.  How much money would be in the saving account after 2 years?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5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/>
              <a:t>Use the compound interest formula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750775"/>
              </p:ext>
            </p:extLst>
          </p:nvPr>
        </p:nvGraphicFramePr>
        <p:xfrm>
          <a:off x="679528" y="2057400"/>
          <a:ext cx="814773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3873240" imgH="1854000" progId="Equation.3">
                  <p:embed/>
                </p:oleObj>
              </mc:Choice>
              <mc:Fallback>
                <p:oleObj name="Equation" r:id="rId3" imgW="387324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28" y="2057400"/>
                        <a:ext cx="8147730" cy="388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61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Mike invests $5000 in a special saving bond that compounds interest quarterly at a rate of 5% per year.  How much money would Mike have in this saving bond after 10 years?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36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</TotalTime>
  <Words>455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Clarity</vt:lpstr>
      <vt:lpstr>Equation</vt:lpstr>
      <vt:lpstr>Section 2.4 Compound Interest</vt:lpstr>
      <vt:lpstr>Compound Interest</vt:lpstr>
      <vt:lpstr>Example 1 (Using the simple interest formula to find the compound interest)</vt:lpstr>
      <vt:lpstr>Solution to Example 1</vt:lpstr>
      <vt:lpstr>Solution to Example 1</vt:lpstr>
      <vt:lpstr>Compound Interest Formula</vt:lpstr>
      <vt:lpstr>Example 2 (Using the compound interest formula on example 1) </vt:lpstr>
      <vt:lpstr>Solution to Example 2</vt:lpstr>
      <vt:lpstr>Example 3</vt:lpstr>
      <vt:lpstr>Solution to Example 3</vt:lpstr>
      <vt:lpstr>Example 4</vt:lpstr>
      <vt:lpstr>Solution to Example 4</vt:lpstr>
      <vt:lpstr>Example 5</vt:lpstr>
      <vt:lpstr>Solution to Example 5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 Compound Interest</dc:title>
  <dc:creator>Case, William</dc:creator>
  <cp:lastModifiedBy>Sorensen, Erik</cp:lastModifiedBy>
  <cp:revision>17</cp:revision>
  <dcterms:created xsi:type="dcterms:W3CDTF">2015-05-11T15:14:27Z</dcterms:created>
  <dcterms:modified xsi:type="dcterms:W3CDTF">2020-05-13T15:03:48Z</dcterms:modified>
</cp:coreProperties>
</file>